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4" r:id="rId1"/>
  </p:sldMasterIdLst>
  <p:notesMasterIdLst>
    <p:notesMasterId r:id="rId7"/>
  </p:notesMasterIdLst>
  <p:sldIdLst>
    <p:sldId id="299" r:id="rId2"/>
    <p:sldId id="1856" r:id="rId3"/>
    <p:sldId id="1857" r:id="rId4"/>
    <p:sldId id="1858" r:id="rId5"/>
    <p:sldId id="297" r:id="rId6"/>
  </p:sldIdLst>
  <p:sldSz cx="10080625" cy="5670550"/>
  <p:notesSz cx="7772400" cy="100584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9"/>
    <p:restoredTop sz="94604"/>
  </p:normalViewPr>
  <p:slideViewPr>
    <p:cSldViewPr snapToGrid="0" snapToObjects="1">
      <p:cViewPr varScale="1">
        <p:scale>
          <a:sx n="149" d="100"/>
          <a:sy n="149" d="100"/>
        </p:scale>
        <p:origin x="216" y="110"/>
      </p:cViewPr>
      <p:guideLst/>
    </p:cSldViewPr>
  </p:slideViewPr>
  <p:outlineViewPr>
    <p:cViewPr>
      <p:scale>
        <a:sx n="33" d="100"/>
        <a:sy n="33" d="100"/>
      </p:scale>
      <p:origin x="0" y="-5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7E2AD-34DE-3D40-8930-007A3E211E06}" type="datetimeFigureOut">
              <a:rPr lang="pl-PL" smtClean="0"/>
              <a:t>06.10.2021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22617-27B3-D145-B77E-6F2B88DE7FA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5827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761549"/>
            <a:ext cx="8568531" cy="121549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3213311"/>
            <a:ext cx="7056438" cy="14491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1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5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227087"/>
            <a:ext cx="2268141" cy="48383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227087"/>
            <a:ext cx="6636411" cy="4838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98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450" y="147671"/>
            <a:ext cx="8111754" cy="14176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4031" y="5255769"/>
            <a:ext cx="2352146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44214" y="5255769"/>
            <a:ext cx="3192198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r>
              <a:rPr lang="en-US"/>
              <a:t>https://isc.sans.edu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4448" y="5255769"/>
            <a:ext cx="2352146" cy="301904"/>
          </a:xfrm>
          <a:prstGeom prst="rect">
            <a:avLst/>
          </a:prstGeom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defTabSz="503939">
              <a:defRPr/>
            </a:pPr>
            <a:fld id="{9B19A2A4-563A-470B-818D-FDD0C408185F}" type="slidenum">
              <a:rPr lang="en-US" altLang="en-US" sz="1984" smtClean="0">
                <a:ea typeface="ＭＳ Ｐゴシック" charset="0"/>
              </a:rPr>
              <a:pPr defTabSz="503939">
                <a:defRPr/>
              </a:pPr>
              <a:t>‹#›</a:t>
            </a:fld>
            <a:endParaRPr lang="en-US" altLang="en-US" sz="1984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72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2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3643855"/>
            <a:ext cx="8568531" cy="1126234"/>
          </a:xfrm>
        </p:spPr>
        <p:txBody>
          <a:bodyPr anchor="t"/>
          <a:lstStyle>
            <a:lvl1pPr algn="l">
              <a:defRPr sz="440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2403422"/>
            <a:ext cx="8568531" cy="1240432"/>
          </a:xfrm>
        </p:spPr>
        <p:txBody>
          <a:bodyPr anchor="b"/>
          <a:lstStyle>
            <a:lvl1pPr marL="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1pPr>
            <a:lvl2pPr marL="50400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801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01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019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002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4028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8032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2037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3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8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2" y="1269312"/>
            <a:ext cx="445402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2" y="1798299"/>
            <a:ext cx="445402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22" y="1269312"/>
            <a:ext cx="445577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22" y="1798299"/>
            <a:ext cx="445577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4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8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1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5" y="225771"/>
            <a:ext cx="3316456" cy="960844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4" y="225775"/>
            <a:ext cx="5635350" cy="4839657"/>
          </a:xfrm>
        </p:spPr>
        <p:txBody>
          <a:bodyPr/>
          <a:lstStyle>
            <a:lvl1pPr>
              <a:defRPr sz="3528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5" y="1186618"/>
            <a:ext cx="3316456" cy="3878814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9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3969386"/>
            <a:ext cx="6048375" cy="468609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506674"/>
            <a:ext cx="6048375" cy="3402330"/>
          </a:xfrm>
        </p:spPr>
        <p:txBody>
          <a:bodyPr/>
          <a:lstStyle>
            <a:lvl1pPr marL="0" indent="0">
              <a:buNone/>
              <a:defRPr sz="3528"/>
            </a:lvl1pPr>
            <a:lvl2pPr marL="504005" indent="0">
              <a:buNone/>
              <a:defRPr sz="3086"/>
            </a:lvl2pPr>
            <a:lvl3pPr marL="1008010" indent="0">
              <a:buNone/>
              <a:defRPr sz="2646"/>
            </a:lvl3pPr>
            <a:lvl4pPr marL="1512014" indent="0">
              <a:buNone/>
              <a:defRPr sz="2205"/>
            </a:lvl4pPr>
            <a:lvl5pPr marL="2016019" indent="0">
              <a:buNone/>
              <a:defRPr sz="2205"/>
            </a:lvl5pPr>
            <a:lvl6pPr marL="2520024" indent="0">
              <a:buNone/>
              <a:defRPr sz="2205"/>
            </a:lvl6pPr>
            <a:lvl7pPr marL="3024028" indent="0">
              <a:buNone/>
              <a:defRPr sz="2205"/>
            </a:lvl7pPr>
            <a:lvl8pPr marL="3528032" indent="0">
              <a:buNone/>
              <a:defRPr sz="2205"/>
            </a:lvl8pPr>
            <a:lvl9pPr marL="4032037" indent="0">
              <a:buNone/>
              <a:defRPr sz="220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4437995"/>
            <a:ext cx="6048375" cy="665502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4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227086"/>
            <a:ext cx="9072563" cy="945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323130"/>
            <a:ext cx="9072563" cy="3742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2ECC3-50FB-4443-9434-A595E6057F9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5255762"/>
            <a:ext cx="3192198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7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defTabSz="1008010" rtl="0" eaLnBrk="1" latinLnBrk="0" hangingPunct="1"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04" indent="-378004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007" indent="-315003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8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12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017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021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026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030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035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039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05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1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1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19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2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028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032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037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thics.acm.org/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learning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dl.acm.org/" TargetMode="External"/><Relationship Id="rId5" Type="http://schemas.openxmlformats.org/officeDocument/2006/relationships/hyperlink" Target="http://queue.acm.org/" TargetMode="External"/><Relationship Id="rId4" Type="http://schemas.openxmlformats.org/officeDocument/2006/relationships/hyperlink" Target="http://cacm.acm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thics.acm.org/" TargetMode="External"/><Relationship Id="rId3" Type="http://schemas.openxmlformats.org/officeDocument/2006/relationships/hyperlink" Target="mailto:learning@acm.org" TargetMode="External"/><Relationship Id="rId7" Type="http://schemas.openxmlformats.org/officeDocument/2006/relationships/hyperlink" Target="https://learning.acm.org/bytecast" TargetMode="External"/><Relationship Id="rId2" Type="http://schemas.openxmlformats.org/officeDocument/2006/relationships/hyperlink" Target="https://on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elects.acm.org/" TargetMode="External"/><Relationship Id="rId11" Type="http://schemas.openxmlformats.org/officeDocument/2006/relationships/image" Target="../media/image1.png"/><Relationship Id="rId5" Type="http://schemas.openxmlformats.org/officeDocument/2006/relationships/hyperlink" Target="https://learning.acm.org/" TargetMode="External"/><Relationship Id="rId10" Type="http://schemas.openxmlformats.org/officeDocument/2006/relationships/hyperlink" Target="https://india.acm.org/" TargetMode="External"/><Relationship Id="rId4" Type="http://schemas.openxmlformats.org/officeDocument/2006/relationships/hyperlink" Target="https://learning.acm.org/techtalks" TargetMode="External"/><Relationship Id="rId9" Type="http://schemas.openxmlformats.org/officeDocument/2006/relationships/hyperlink" Target="https://queue.acm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Human Inspired Artificial Intelligence”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Manish Gupta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161725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20" y="1328024"/>
            <a:ext cx="9576594" cy="2313946"/>
          </a:xfrm>
        </p:spPr>
        <p:txBody>
          <a:bodyPr>
            <a:normAutofit fontScale="90000"/>
          </a:bodyPr>
          <a:lstStyle/>
          <a:p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  <a:t>Human Inspired Artificial Intelligence</a:t>
            </a:r>
            <a:br>
              <a:rPr lang="en-US" sz="4409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Speaker: Manish Gupta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Moderator: Eve Andersson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1C4B6B1-2387-4569-9394-EB8ADAF45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3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76072" y="820615"/>
            <a:ext cx="8316516" cy="193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92" tIns="50397" rIns="100792" bIns="50397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lvl="1" indent="0" defTabSz="503960">
              <a:buNone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For Scientists, Programmers, Designers, and Managers: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Center - </a:t>
            </a: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  <a:hlinkClick r:id="rId2"/>
              </a:rPr>
              <a:t>https://learning.acm.org</a:t>
            </a:r>
            <a:endParaRPr lang="en-US" altLang="ja-JP" sz="1544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View past </a:t>
            </a:r>
            <a:r>
              <a:rPr lang="en-US" altLang="ja-JP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TechTalks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 with top inventors, innovators, entrepreneurs, &amp; award winners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O’Reilly 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Platform – technical books, video courses, &amp; learning paths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Skillsoft Training &amp; ScienceDirect – vendor certification prep, technical books &amp; courses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Listen to our </a:t>
            </a:r>
            <a:r>
              <a:rPr lang="en-US" altLang="en-US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ByteCast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interviews with top computing luminaries and visionary researchers &amp; entrepreneurs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Check out the new ACM Selects – themed shortlists of learning resources curated by subject matter experts 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Ethical Responsibility – 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  <a:hlinkClick r:id="rId3"/>
              </a:rPr>
              <a:t>https://ethics.acm.org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 </a:t>
            </a:r>
            <a:br>
              <a:rPr lang="en-US" altLang="en-US" sz="1598" dirty="0">
                <a:solidFill>
                  <a:prstClr val="black"/>
                </a:solidFill>
                <a:latin typeface="Calibri"/>
                <a:ea typeface="MS PGothic" pitchFamily="34" charset="-128"/>
              </a:rPr>
            </a:br>
            <a:endParaRPr lang="en-US" altLang="en-US" sz="159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marL="503935" lvl="1" indent="0" defTabSz="503960">
              <a:buNone/>
              <a:defRPr/>
            </a:pPr>
            <a:endParaRPr lang="en-US" altLang="en-US" sz="137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ACM.org Highlights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E8CF15-B4D7-FD4E-B29B-6337DB9C2ED1}"/>
              </a:ext>
            </a:extLst>
          </p:cNvPr>
          <p:cNvSpPr txBox="1"/>
          <p:nvPr/>
        </p:nvSpPr>
        <p:spPr>
          <a:xfrm>
            <a:off x="4536280" y="2958475"/>
            <a:ext cx="4704292" cy="2162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Popular Publications &amp; Research Papers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Communications of the ACM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http://cacm.acm.org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Queue Magazine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http://queue.acm.org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Digital Library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MS PGothic" pitchFamily="34" charset="-128"/>
                <a:hlinkClick r:id="rId6"/>
              </a:rPr>
              <a:t>http://dl.acm.org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Major Conferences, Events, &amp; Recognition 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https://www.acm.org/conferences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https://www.acm.org/chapters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https://awards.acm.org</a:t>
            </a:r>
            <a:endParaRPr lang="en-US" altLang="en-US" sz="1433" i="1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D5CE9-0B59-6A4D-8088-054E80DB9242}"/>
              </a:ext>
            </a:extLst>
          </p:cNvPr>
          <p:cNvSpPr txBox="1"/>
          <p:nvPr/>
        </p:nvSpPr>
        <p:spPr>
          <a:xfrm>
            <a:off x="840052" y="2937110"/>
            <a:ext cx="3444214" cy="2314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 the Numbers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2,200,000+ content readers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1,800,000+ DL research citations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$1,000,000 Turing Award prize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100,000+ global members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1300+ Fellows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700+ chapters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170+ yearly conferences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100+ yearly awards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70+ Turing Award Laureates</a:t>
            </a:r>
          </a:p>
        </p:txBody>
      </p:sp>
      <p:pic>
        <p:nvPicPr>
          <p:cNvPr id="3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9F2988F-D38D-42AB-8A6A-829532635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19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Human Inspired Artificial Intelligence”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Manish Gupta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2491811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88036" y="159973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The Learning Continues…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44" y="916020"/>
            <a:ext cx="8568531" cy="459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endParaRPr lang="en-US" altLang="en-US" sz="1544" dirty="0">
              <a:solidFill>
                <a:srgbClr val="2B2B2B"/>
              </a:solidFill>
              <a:latin typeface="Calibri" panose="020F050202020403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882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Discourse Forum: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2"/>
              </a:rPr>
              <a:t>https://on.acm.org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Inquiries: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learning@acm.org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Archives: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4"/>
              </a:rPr>
              <a:t>https://learning.acm.org/techtalks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Learning Center: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5"/>
              </a:rPr>
              <a:t>https://learning.acm.org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Selects: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6"/>
              </a:rPr>
              <a:t>https://selects.acm.org/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</a:t>
            </a: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7"/>
              </a:rPr>
              <a:t>https://learning.acm.org/bytecast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Professional Ethics: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8"/>
              </a:rPr>
              <a:t>https://ethics.acm.org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i="1" dirty="0">
                <a:solidFill>
                  <a:prstClr val="black"/>
                </a:solidFill>
                <a:latin typeface="Calibri" panose="020F0502020204030204" pitchFamily="34" charset="0"/>
              </a:rPr>
              <a:t>Queue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Magazine: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9"/>
              </a:rPr>
              <a:t>https://queue.acm.org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India: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10"/>
              </a:rPr>
              <a:t>https://india.acm.org/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176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C8B0B2F8-669F-4D35-AA43-33DE2B276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2442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5">
      <a:dk1>
        <a:sysClr val="windowText" lastClr="000000"/>
      </a:dk1>
      <a:lt1>
        <a:sysClr val="window" lastClr="FFFFFF"/>
      </a:lt1>
      <a:dk2>
        <a:srgbClr val="2B2B2B"/>
      </a:dk2>
      <a:lt2>
        <a:srgbClr val="D5D2C3"/>
      </a:lt2>
      <a:accent1>
        <a:srgbClr val="1EA3B5"/>
      </a:accent1>
      <a:accent2>
        <a:srgbClr val="EC541B"/>
      </a:accent2>
      <a:accent3>
        <a:srgbClr val="1AA756"/>
      </a:accent3>
      <a:accent4>
        <a:srgbClr val="E2151C"/>
      </a:accent4>
      <a:accent5>
        <a:srgbClr val="646464"/>
      </a:accent5>
      <a:accent6>
        <a:srgbClr val="DC3D08"/>
      </a:accent6>
      <a:hlink>
        <a:srgbClr val="1EA2B4"/>
      </a:hlink>
      <a:folHlink>
        <a:srgbClr val="1EA2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3083</TotalTime>
  <Words>691</Words>
  <Application>Microsoft Office PowerPoint</Application>
  <PresentationFormat>Custom</PresentationFormat>
  <Paragraphs>71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1_Office Theme</vt:lpstr>
      <vt:lpstr>PowerPoint Presentation</vt:lpstr>
      <vt:lpstr>  Human Inspired Artificial Intelligence   Speaker: Manish Gupta Moderator: Eve Andersson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Stephanie Wehner - EWI</dc:creator>
  <dc:description/>
  <cp:lastModifiedBy>Yan Timanovsky</cp:lastModifiedBy>
  <cp:revision>172</cp:revision>
  <dcterms:created xsi:type="dcterms:W3CDTF">2019-08-19T07:57:21Z</dcterms:created>
  <dcterms:modified xsi:type="dcterms:W3CDTF">2021-10-06T13:01:52Z</dcterms:modified>
  <dc:language>en-US</dc:language>
</cp:coreProperties>
</file>