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4" r:id="rId1"/>
  </p:sldMasterIdLst>
  <p:notesMasterIdLst>
    <p:notesMasterId r:id="rId7"/>
  </p:notesMasterIdLst>
  <p:sldIdLst>
    <p:sldId id="299" r:id="rId2"/>
    <p:sldId id="1856" r:id="rId3"/>
    <p:sldId id="1857" r:id="rId4"/>
    <p:sldId id="1859" r:id="rId5"/>
    <p:sldId id="297" r:id="rId6"/>
  </p:sldIdLst>
  <p:sldSz cx="10080625" cy="5670550"/>
  <p:notesSz cx="7772400" cy="100584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49"/>
    <p:restoredTop sz="94604"/>
  </p:normalViewPr>
  <p:slideViewPr>
    <p:cSldViewPr snapToGrid="0" snapToObjects="1">
      <p:cViewPr varScale="1">
        <p:scale>
          <a:sx n="98" d="100"/>
          <a:sy n="98" d="100"/>
        </p:scale>
        <p:origin x="830" y="67"/>
      </p:cViewPr>
      <p:guideLst/>
    </p:cSldViewPr>
  </p:slideViewPr>
  <p:outlineViewPr>
    <p:cViewPr>
      <p:scale>
        <a:sx n="33" d="100"/>
        <a:sy n="33" d="100"/>
      </p:scale>
      <p:origin x="0" y="-512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57E2AD-34DE-3D40-8930-007A3E211E06}" type="datetimeFigureOut">
              <a:rPr lang="pl-PL" smtClean="0"/>
              <a:t>13.04.2021</a:t>
            </a:fld>
            <a:endParaRPr lang="pl-P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9950" y="1257300"/>
            <a:ext cx="6032500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322617-27B3-D145-B77E-6F2B88DE7FA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558275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047" y="1761549"/>
            <a:ext cx="8568531" cy="121549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094" y="3213311"/>
            <a:ext cx="7056438" cy="14491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40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80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20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60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20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40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80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2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218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251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8453" y="227087"/>
            <a:ext cx="2268141" cy="48383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4031" y="227087"/>
            <a:ext cx="6636411" cy="48383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4982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4450" y="147671"/>
            <a:ext cx="8111754" cy="14176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04031" y="5255769"/>
            <a:ext cx="2352146" cy="301904"/>
          </a:xfrm>
          <a:prstGeom prst="rect">
            <a:avLst/>
          </a:prstGeom>
        </p:spPr>
        <p:txBody>
          <a:bodyPr lIns="91423" tIns="45712" rIns="91423" bIns="45712"/>
          <a:lstStyle>
            <a:lvl1pPr algn="l">
              <a:defRPr sz="1984">
                <a:solidFill>
                  <a:srgbClr val="000000"/>
                </a:solidFill>
                <a:latin typeface="Verdana"/>
                <a:ea typeface="MS PGothic" pitchFamily="34" charset="-128"/>
                <a:cs typeface="+mn-cs"/>
              </a:defRPr>
            </a:lvl1pPr>
          </a:lstStyle>
          <a:p>
            <a:pPr defTabSz="503939"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444214" y="5255769"/>
            <a:ext cx="3192198" cy="301904"/>
          </a:xfrm>
          <a:prstGeom prst="rect">
            <a:avLst/>
          </a:prstGeom>
        </p:spPr>
        <p:txBody>
          <a:bodyPr lIns="91423" tIns="45712" rIns="91423" bIns="45712"/>
          <a:lstStyle>
            <a:lvl1pPr algn="l">
              <a:defRPr sz="1984">
                <a:solidFill>
                  <a:srgbClr val="000000"/>
                </a:solidFill>
                <a:latin typeface="Verdana"/>
                <a:ea typeface="MS PGothic" pitchFamily="34" charset="-128"/>
                <a:cs typeface="+mn-cs"/>
              </a:defRPr>
            </a:lvl1pPr>
          </a:lstStyle>
          <a:p>
            <a:pPr defTabSz="503939">
              <a:defRPr/>
            </a:pPr>
            <a:r>
              <a:rPr lang="en-US"/>
              <a:t>https://isc.sans.edu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224448" y="5255769"/>
            <a:ext cx="2352146" cy="301904"/>
          </a:xfrm>
          <a:prstGeom prst="rect">
            <a:avLst/>
          </a:prstGeom>
        </p:spPr>
        <p:txBody>
          <a:bodyPr vert="horz" wrap="square" lIns="91423" tIns="45712" rIns="91423" bIns="45712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 defTabSz="503939">
              <a:defRPr/>
            </a:pPr>
            <a:fld id="{9B19A2A4-563A-470B-818D-FDD0C408185F}" type="slidenum">
              <a:rPr lang="en-US" altLang="en-US" sz="1984" smtClean="0">
                <a:ea typeface="ＭＳ Ｐゴシック" charset="0"/>
              </a:rPr>
              <a:pPr defTabSz="503939">
                <a:defRPr/>
              </a:pPr>
              <a:t>‹#›</a:t>
            </a:fld>
            <a:endParaRPr lang="en-US" altLang="en-US" sz="1984" dirty="0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2729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12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300" y="3643855"/>
            <a:ext cx="8568531" cy="1126234"/>
          </a:xfrm>
        </p:spPr>
        <p:txBody>
          <a:bodyPr anchor="t"/>
          <a:lstStyle>
            <a:lvl1pPr algn="l">
              <a:defRPr sz="4409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300" y="2403422"/>
            <a:ext cx="8568531" cy="1240432"/>
          </a:xfrm>
        </p:spPr>
        <p:txBody>
          <a:bodyPr anchor="b"/>
          <a:lstStyle>
            <a:lvl1pPr marL="0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1pPr>
            <a:lvl2pPr marL="504005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8010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2014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4pPr>
            <a:lvl5pPr marL="2016019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5pPr>
            <a:lvl6pPr marL="2520024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6pPr>
            <a:lvl7pPr marL="3024028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7pPr>
            <a:lvl8pPr marL="3528032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8pPr>
            <a:lvl9pPr marL="4032037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034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4031" y="1323130"/>
            <a:ext cx="4452276" cy="3742301"/>
          </a:xfrm>
        </p:spPr>
        <p:txBody>
          <a:bodyPr/>
          <a:lstStyle>
            <a:lvl1pPr>
              <a:defRPr sz="3086"/>
            </a:lvl1pPr>
            <a:lvl2pPr>
              <a:defRPr sz="2646"/>
            </a:lvl2pPr>
            <a:lvl3pPr>
              <a:defRPr sz="2205"/>
            </a:lvl3pPr>
            <a:lvl4pPr>
              <a:defRPr sz="1984"/>
            </a:lvl4pPr>
            <a:lvl5pPr>
              <a:defRPr sz="1984"/>
            </a:lvl5pPr>
            <a:lvl6pPr>
              <a:defRPr sz="1984"/>
            </a:lvl6pPr>
            <a:lvl7pPr>
              <a:defRPr sz="1984"/>
            </a:lvl7pPr>
            <a:lvl8pPr>
              <a:defRPr sz="1984"/>
            </a:lvl8pPr>
            <a:lvl9pPr>
              <a:defRPr sz="198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4318" y="1323130"/>
            <a:ext cx="4452276" cy="3742301"/>
          </a:xfrm>
        </p:spPr>
        <p:txBody>
          <a:bodyPr/>
          <a:lstStyle>
            <a:lvl1pPr>
              <a:defRPr sz="3086"/>
            </a:lvl1pPr>
            <a:lvl2pPr>
              <a:defRPr sz="2646"/>
            </a:lvl2pPr>
            <a:lvl3pPr>
              <a:defRPr sz="2205"/>
            </a:lvl3pPr>
            <a:lvl4pPr>
              <a:defRPr sz="1984"/>
            </a:lvl4pPr>
            <a:lvl5pPr>
              <a:defRPr sz="1984"/>
            </a:lvl5pPr>
            <a:lvl6pPr>
              <a:defRPr sz="1984"/>
            </a:lvl6pPr>
            <a:lvl7pPr>
              <a:defRPr sz="1984"/>
            </a:lvl7pPr>
            <a:lvl8pPr>
              <a:defRPr sz="1984"/>
            </a:lvl8pPr>
            <a:lvl9pPr>
              <a:defRPr sz="198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384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032" y="1269312"/>
            <a:ext cx="4454026" cy="528989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05" indent="0">
              <a:buNone/>
              <a:defRPr sz="2205" b="1"/>
            </a:lvl2pPr>
            <a:lvl3pPr marL="1008010" indent="0">
              <a:buNone/>
              <a:defRPr sz="1984" b="1"/>
            </a:lvl3pPr>
            <a:lvl4pPr marL="1512014" indent="0">
              <a:buNone/>
              <a:defRPr sz="1764" b="1"/>
            </a:lvl4pPr>
            <a:lvl5pPr marL="2016019" indent="0">
              <a:buNone/>
              <a:defRPr sz="1764" b="1"/>
            </a:lvl5pPr>
            <a:lvl6pPr marL="2520024" indent="0">
              <a:buNone/>
              <a:defRPr sz="1764" b="1"/>
            </a:lvl6pPr>
            <a:lvl7pPr marL="3024028" indent="0">
              <a:buNone/>
              <a:defRPr sz="1764" b="1"/>
            </a:lvl7pPr>
            <a:lvl8pPr marL="3528032" indent="0">
              <a:buNone/>
              <a:defRPr sz="1764" b="1"/>
            </a:lvl8pPr>
            <a:lvl9pPr marL="4032037" indent="0">
              <a:buNone/>
              <a:defRPr sz="17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032" y="1798299"/>
            <a:ext cx="4454026" cy="3267130"/>
          </a:xfrm>
        </p:spPr>
        <p:txBody>
          <a:bodyPr/>
          <a:lstStyle>
            <a:lvl1pPr>
              <a:defRPr sz="2646"/>
            </a:lvl1pPr>
            <a:lvl2pPr>
              <a:defRPr sz="2205"/>
            </a:lvl2pPr>
            <a:lvl3pPr>
              <a:defRPr sz="1984"/>
            </a:lvl3pPr>
            <a:lvl4pPr>
              <a:defRPr sz="1764"/>
            </a:lvl4pPr>
            <a:lvl5pPr>
              <a:defRPr sz="1764"/>
            </a:lvl5pPr>
            <a:lvl6pPr>
              <a:defRPr sz="1764"/>
            </a:lvl6pPr>
            <a:lvl7pPr>
              <a:defRPr sz="1764"/>
            </a:lvl7pPr>
            <a:lvl8pPr>
              <a:defRPr sz="1764"/>
            </a:lvl8pPr>
            <a:lvl9pPr>
              <a:defRPr sz="176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0822" y="1269312"/>
            <a:ext cx="4455776" cy="528989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05" indent="0">
              <a:buNone/>
              <a:defRPr sz="2205" b="1"/>
            </a:lvl2pPr>
            <a:lvl3pPr marL="1008010" indent="0">
              <a:buNone/>
              <a:defRPr sz="1984" b="1"/>
            </a:lvl3pPr>
            <a:lvl4pPr marL="1512014" indent="0">
              <a:buNone/>
              <a:defRPr sz="1764" b="1"/>
            </a:lvl4pPr>
            <a:lvl5pPr marL="2016019" indent="0">
              <a:buNone/>
              <a:defRPr sz="1764" b="1"/>
            </a:lvl5pPr>
            <a:lvl6pPr marL="2520024" indent="0">
              <a:buNone/>
              <a:defRPr sz="1764" b="1"/>
            </a:lvl6pPr>
            <a:lvl7pPr marL="3024028" indent="0">
              <a:buNone/>
              <a:defRPr sz="1764" b="1"/>
            </a:lvl7pPr>
            <a:lvl8pPr marL="3528032" indent="0">
              <a:buNone/>
              <a:defRPr sz="1764" b="1"/>
            </a:lvl8pPr>
            <a:lvl9pPr marL="4032037" indent="0">
              <a:buNone/>
              <a:defRPr sz="17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0822" y="1798299"/>
            <a:ext cx="4455776" cy="3267130"/>
          </a:xfrm>
        </p:spPr>
        <p:txBody>
          <a:bodyPr/>
          <a:lstStyle>
            <a:lvl1pPr>
              <a:defRPr sz="2646"/>
            </a:lvl1pPr>
            <a:lvl2pPr>
              <a:defRPr sz="2205"/>
            </a:lvl2pPr>
            <a:lvl3pPr>
              <a:defRPr sz="1984"/>
            </a:lvl3pPr>
            <a:lvl4pPr>
              <a:defRPr sz="1764"/>
            </a:lvl4pPr>
            <a:lvl5pPr>
              <a:defRPr sz="1764"/>
            </a:lvl5pPr>
            <a:lvl6pPr>
              <a:defRPr sz="1764"/>
            </a:lvl6pPr>
            <a:lvl7pPr>
              <a:defRPr sz="1764"/>
            </a:lvl7pPr>
            <a:lvl8pPr>
              <a:defRPr sz="1764"/>
            </a:lvl8pPr>
            <a:lvl9pPr>
              <a:defRPr sz="176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543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686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915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35" y="225771"/>
            <a:ext cx="3316456" cy="960844"/>
          </a:xfrm>
        </p:spPr>
        <p:txBody>
          <a:bodyPr anchor="b"/>
          <a:lstStyle>
            <a:lvl1pPr algn="l">
              <a:defRPr sz="220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244" y="225775"/>
            <a:ext cx="5635350" cy="4839657"/>
          </a:xfrm>
        </p:spPr>
        <p:txBody>
          <a:bodyPr/>
          <a:lstStyle>
            <a:lvl1pPr>
              <a:defRPr sz="3528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035" y="1186618"/>
            <a:ext cx="3316456" cy="3878814"/>
          </a:xfrm>
        </p:spPr>
        <p:txBody>
          <a:bodyPr/>
          <a:lstStyle>
            <a:lvl1pPr marL="0" indent="0">
              <a:buNone/>
              <a:defRPr sz="1544"/>
            </a:lvl1pPr>
            <a:lvl2pPr marL="504005" indent="0">
              <a:buNone/>
              <a:defRPr sz="1323"/>
            </a:lvl2pPr>
            <a:lvl3pPr marL="1008010" indent="0">
              <a:buNone/>
              <a:defRPr sz="1102"/>
            </a:lvl3pPr>
            <a:lvl4pPr marL="1512014" indent="0">
              <a:buNone/>
              <a:defRPr sz="992"/>
            </a:lvl4pPr>
            <a:lvl5pPr marL="2016019" indent="0">
              <a:buNone/>
              <a:defRPr sz="992"/>
            </a:lvl5pPr>
            <a:lvl6pPr marL="2520024" indent="0">
              <a:buNone/>
              <a:defRPr sz="992"/>
            </a:lvl6pPr>
            <a:lvl7pPr marL="3024028" indent="0">
              <a:buNone/>
              <a:defRPr sz="992"/>
            </a:lvl7pPr>
            <a:lvl8pPr marL="3528032" indent="0">
              <a:buNone/>
              <a:defRPr sz="992"/>
            </a:lvl8pPr>
            <a:lvl9pPr marL="4032037" indent="0">
              <a:buNone/>
              <a:defRPr sz="99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299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5873" y="3969386"/>
            <a:ext cx="6048375" cy="468609"/>
          </a:xfrm>
        </p:spPr>
        <p:txBody>
          <a:bodyPr anchor="b"/>
          <a:lstStyle>
            <a:lvl1pPr algn="l">
              <a:defRPr sz="220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5873" y="506674"/>
            <a:ext cx="6048375" cy="3402330"/>
          </a:xfrm>
        </p:spPr>
        <p:txBody>
          <a:bodyPr/>
          <a:lstStyle>
            <a:lvl1pPr marL="0" indent="0">
              <a:buNone/>
              <a:defRPr sz="3528"/>
            </a:lvl1pPr>
            <a:lvl2pPr marL="504005" indent="0">
              <a:buNone/>
              <a:defRPr sz="3086"/>
            </a:lvl2pPr>
            <a:lvl3pPr marL="1008010" indent="0">
              <a:buNone/>
              <a:defRPr sz="2646"/>
            </a:lvl3pPr>
            <a:lvl4pPr marL="1512014" indent="0">
              <a:buNone/>
              <a:defRPr sz="2205"/>
            </a:lvl4pPr>
            <a:lvl5pPr marL="2016019" indent="0">
              <a:buNone/>
              <a:defRPr sz="2205"/>
            </a:lvl5pPr>
            <a:lvl6pPr marL="2520024" indent="0">
              <a:buNone/>
              <a:defRPr sz="2205"/>
            </a:lvl6pPr>
            <a:lvl7pPr marL="3024028" indent="0">
              <a:buNone/>
              <a:defRPr sz="2205"/>
            </a:lvl7pPr>
            <a:lvl8pPr marL="3528032" indent="0">
              <a:buNone/>
              <a:defRPr sz="2205"/>
            </a:lvl8pPr>
            <a:lvl9pPr marL="4032037" indent="0">
              <a:buNone/>
              <a:defRPr sz="2205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5873" y="4437995"/>
            <a:ext cx="6048375" cy="665502"/>
          </a:xfrm>
        </p:spPr>
        <p:txBody>
          <a:bodyPr/>
          <a:lstStyle>
            <a:lvl1pPr marL="0" indent="0">
              <a:buNone/>
              <a:defRPr sz="1544"/>
            </a:lvl1pPr>
            <a:lvl2pPr marL="504005" indent="0">
              <a:buNone/>
              <a:defRPr sz="1323"/>
            </a:lvl2pPr>
            <a:lvl3pPr marL="1008010" indent="0">
              <a:buNone/>
              <a:defRPr sz="1102"/>
            </a:lvl3pPr>
            <a:lvl4pPr marL="1512014" indent="0">
              <a:buNone/>
              <a:defRPr sz="992"/>
            </a:lvl4pPr>
            <a:lvl5pPr marL="2016019" indent="0">
              <a:buNone/>
              <a:defRPr sz="992"/>
            </a:lvl5pPr>
            <a:lvl6pPr marL="2520024" indent="0">
              <a:buNone/>
              <a:defRPr sz="992"/>
            </a:lvl6pPr>
            <a:lvl7pPr marL="3024028" indent="0">
              <a:buNone/>
              <a:defRPr sz="992"/>
            </a:lvl7pPr>
            <a:lvl8pPr marL="3528032" indent="0">
              <a:buNone/>
              <a:defRPr sz="992"/>
            </a:lvl8pPr>
            <a:lvl9pPr marL="4032037" indent="0">
              <a:buNone/>
              <a:defRPr sz="99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143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4031" y="227086"/>
            <a:ext cx="9072563" cy="9450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031" y="1323130"/>
            <a:ext cx="9072563" cy="37423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4031" y="5255762"/>
            <a:ext cx="2352146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2ECC3-50FB-4443-9434-A595E6057F94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44214" y="5255762"/>
            <a:ext cx="3192198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24448" y="5255762"/>
            <a:ext cx="2352146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275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txStyles>
    <p:titleStyle>
      <a:lvl1pPr algn="ctr" defTabSz="1008010" rtl="0" eaLnBrk="1" latinLnBrk="0" hangingPunct="1">
        <a:spcBef>
          <a:spcPct val="0"/>
        </a:spcBef>
        <a:buNone/>
        <a:defRPr sz="485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8004" indent="-378004" algn="l" defTabSz="10080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528" kern="1200">
          <a:solidFill>
            <a:schemeClr val="tx1"/>
          </a:solidFill>
          <a:latin typeface="+mn-lt"/>
          <a:ea typeface="+mn-ea"/>
          <a:cs typeface="+mn-cs"/>
        </a:defRPr>
      </a:lvl1pPr>
      <a:lvl2pPr marL="819007" indent="-315003" algn="l" defTabSz="1008010" rtl="0" eaLnBrk="1" latinLnBrk="0" hangingPunct="1">
        <a:spcBef>
          <a:spcPct val="20000"/>
        </a:spcBef>
        <a:buFont typeface="Arial" panose="020B0604020202020204" pitchFamily="34" charset="0"/>
        <a:buChar char="–"/>
        <a:defRPr sz="3086" kern="1200">
          <a:solidFill>
            <a:schemeClr val="tx1"/>
          </a:solidFill>
          <a:latin typeface="+mn-lt"/>
          <a:ea typeface="+mn-ea"/>
          <a:cs typeface="+mn-cs"/>
        </a:defRPr>
      </a:lvl2pPr>
      <a:lvl3pPr marL="1260012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3pPr>
      <a:lvl4pPr marL="1764017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–"/>
        <a:defRPr sz="2205" kern="1200">
          <a:solidFill>
            <a:schemeClr val="tx1"/>
          </a:solidFill>
          <a:latin typeface="+mn-lt"/>
          <a:ea typeface="+mn-ea"/>
          <a:cs typeface="+mn-cs"/>
        </a:defRPr>
      </a:lvl4pPr>
      <a:lvl5pPr marL="2268021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»"/>
        <a:defRPr sz="2205" kern="1200">
          <a:solidFill>
            <a:schemeClr val="tx1"/>
          </a:solidFill>
          <a:latin typeface="+mn-lt"/>
          <a:ea typeface="+mn-ea"/>
          <a:cs typeface="+mn-cs"/>
        </a:defRPr>
      </a:lvl5pPr>
      <a:lvl6pPr marL="2772026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6pPr>
      <a:lvl7pPr marL="3276030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7pPr>
      <a:lvl8pPr marL="3780035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8pPr>
      <a:lvl9pPr marL="4284039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4005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8010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2014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6019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20024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4028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8032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2037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on.acm.org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thics.acm.org/" TargetMode="External"/><Relationship Id="rId7" Type="http://schemas.openxmlformats.org/officeDocument/2006/relationships/image" Target="../media/image1.png"/><Relationship Id="rId2" Type="http://schemas.openxmlformats.org/officeDocument/2006/relationships/hyperlink" Target="https://learning.acm.org/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dl.acm.org/" TargetMode="External"/><Relationship Id="rId5" Type="http://schemas.openxmlformats.org/officeDocument/2006/relationships/hyperlink" Target="http://queue.acm.org/" TargetMode="External"/><Relationship Id="rId4" Type="http://schemas.openxmlformats.org/officeDocument/2006/relationships/hyperlink" Target="http://cacm.acm.org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on.acm.org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queue.acm.org/" TargetMode="External"/><Relationship Id="rId3" Type="http://schemas.openxmlformats.org/officeDocument/2006/relationships/hyperlink" Target="mailto:learning@acm.org" TargetMode="External"/><Relationship Id="rId7" Type="http://schemas.openxmlformats.org/officeDocument/2006/relationships/hyperlink" Target="https://ethics.acm.org/" TargetMode="External"/><Relationship Id="rId2" Type="http://schemas.openxmlformats.org/officeDocument/2006/relationships/hyperlink" Target="https://on.acm.org/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selects.acm.org/" TargetMode="External"/><Relationship Id="rId5" Type="http://schemas.openxmlformats.org/officeDocument/2006/relationships/hyperlink" Target="https://learning.acm.org/" TargetMode="External"/><Relationship Id="rId10" Type="http://schemas.openxmlformats.org/officeDocument/2006/relationships/image" Target="../media/image1.png"/><Relationship Id="rId4" Type="http://schemas.openxmlformats.org/officeDocument/2006/relationships/hyperlink" Target="https://learning.acm.org/techtalks" TargetMode="External"/><Relationship Id="rId9" Type="http://schemas.openxmlformats.org/officeDocument/2006/relationships/hyperlink" Target="https://dl.acm.org/journal/tii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504031" y="178611"/>
            <a:ext cx="8988557" cy="703544"/>
          </a:xfrm>
          <a:prstGeom prst="rect">
            <a:avLst/>
          </a:prstGeom>
        </p:spPr>
        <p:txBody>
          <a:bodyPr lIns="100792" tIns="50397" rIns="100792" bIns="50397"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503960">
              <a:defRPr/>
            </a:pPr>
            <a:r>
              <a:rPr lang="en-US" sz="3859" dirty="0">
                <a:solidFill>
                  <a:srgbClr val="1EA3B5">
                    <a:lumMod val="75000"/>
                  </a:srgbClr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Welcome</a:t>
            </a:r>
            <a:endParaRPr lang="en-US" sz="1874" u="sng" dirty="0">
              <a:solidFill>
                <a:srgbClr val="6BBCD8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" descr="https://lh5.googleusercontent.com/4FSe8yQSuqKQLTVLiuphhhqCVh4UIUYmndgNgjk0lL6-9y-IeWA-i_ZBQcMvtDMOvBVxJl8635JOukZ3y_lSae7YAo2b3soUTel2ml_BmGiG-bPWhnliDIGyeRGqLoHFn15iTgQ8_Lw">
            <a:extLst>
              <a:ext uri="{FF2B5EF4-FFF2-40B4-BE49-F238E27FC236}">
                <a16:creationId xmlns:a16="http://schemas.microsoft.com/office/drawing/2014/main" id="{1DAE931A-21B0-924E-A180-335B88557A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0" y="583"/>
            <a:ext cx="756047" cy="75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>
            <a:extLst>
              <a:ext uri="{FF2B5EF4-FFF2-40B4-BE49-F238E27FC236}">
                <a16:creationId xmlns:a16="http://schemas.microsoft.com/office/drawing/2014/main" id="{791B86B0-8E7D-CB43-8519-CF57427051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8088" y="961659"/>
            <a:ext cx="6594409" cy="1869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786" tIns="50393" rIns="100786" bIns="50393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504005" lvl="1" indent="0" algn="ctr" defTabSz="503927">
              <a:buNone/>
            </a:pPr>
            <a:r>
              <a:rPr lang="en-US" altLang="ja-JP" sz="1984" dirty="0">
                <a:solidFill>
                  <a:prstClr val="black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“</a:t>
            </a:r>
            <a:r>
              <a:rPr lang="en-US" sz="1984" b="1" dirty="0">
                <a:solidFill>
                  <a:prstClr val="black"/>
                </a:solidFill>
                <a:latin typeface="Calibri" panose="020F0502020204030204" pitchFamily="34" charset="0"/>
              </a:rPr>
              <a:t>Democratizing AI: Creating Cognitive AI Assistants </a:t>
            </a:r>
            <a:br>
              <a:rPr lang="en-US" sz="1984" b="1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r>
              <a:rPr lang="en-US" sz="1984" b="1" dirty="0">
                <a:solidFill>
                  <a:prstClr val="black"/>
                </a:solidFill>
                <a:latin typeface="Calibri" panose="020F0502020204030204" pitchFamily="34" charset="0"/>
              </a:rPr>
              <a:t>with No Coding</a:t>
            </a: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”</a:t>
            </a:r>
          </a:p>
          <a:p>
            <a:pPr marL="504005" lvl="1" indent="0" algn="ctr" defTabSz="503927">
              <a:buNone/>
              <a:defRPr/>
            </a:pPr>
            <a:r>
              <a:rPr lang="en-US" sz="1984" b="1" dirty="0">
                <a:solidFill>
                  <a:prstClr val="black"/>
                </a:solidFill>
                <a:latin typeface="Calibri" panose="020F0502020204030204" pitchFamily="34" charset="0"/>
              </a:rPr>
              <a:t>Michelle Zhou</a:t>
            </a:r>
          </a:p>
          <a:p>
            <a:pPr marL="504005" lvl="1" indent="0" algn="ctr" defTabSz="503927">
              <a:buNone/>
              <a:defRPr/>
            </a:pP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Twitter Hashtag</a:t>
            </a:r>
            <a:r>
              <a:rPr lang="en-US" altLang="ja-JP" sz="1984" dirty="0">
                <a:solidFill>
                  <a:srgbClr val="1EA3B5">
                    <a:lumMod val="75000"/>
                  </a:srgbClr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: </a:t>
            </a:r>
            <a:r>
              <a:rPr lang="en-US" altLang="ja-JP" sz="1984" dirty="0">
                <a:solidFill>
                  <a:srgbClr val="1EA3B5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#ACMLearning</a:t>
            </a:r>
          </a:p>
          <a:p>
            <a:pPr marL="503992" lvl="1" indent="0" algn="ctr" defTabSz="503916">
              <a:buNone/>
              <a:defRPr/>
            </a:pP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Tweet questions &amp; comments to</a:t>
            </a:r>
            <a:r>
              <a:rPr lang="en-US" altLang="ja-JP" sz="1984" dirty="0">
                <a:solidFill>
                  <a:srgbClr val="1EA3B5">
                    <a:lumMod val="75000"/>
                  </a:srgbClr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: </a:t>
            </a:r>
            <a:r>
              <a:rPr lang="en-US" altLang="ja-JP" sz="1984" dirty="0">
                <a:solidFill>
                  <a:srgbClr val="1EA3B5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@</a:t>
            </a:r>
            <a:r>
              <a:rPr lang="en-US" altLang="ja-JP" sz="1984" dirty="0" err="1">
                <a:solidFill>
                  <a:srgbClr val="1EA3B5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ACMeducation</a:t>
            </a:r>
            <a:endParaRPr lang="en-US" altLang="ja-JP" sz="1984" dirty="0">
              <a:solidFill>
                <a:srgbClr val="1EA3B5"/>
              </a:solidFill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marL="503992" lvl="1" indent="0" algn="ctr" defTabSz="503916">
              <a:buNone/>
              <a:defRPr/>
            </a:pP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Post-Talk Discourse: </a:t>
            </a: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  <a:hlinkClick r:id="rId3"/>
              </a:rPr>
              <a:t>https://on.acm.org</a:t>
            </a:r>
            <a:endParaRPr lang="en-US" sz="1984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7ABDBE34-4C4C-3A49-AA7B-E74AA2CADF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3043" y="3129706"/>
            <a:ext cx="8694539" cy="2085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786" tIns="50393" rIns="100786" bIns="50393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504005" lvl="1" indent="0" defTabSz="503927">
              <a:buNone/>
              <a:defRPr/>
            </a:pPr>
            <a:r>
              <a:rPr lang="en-US" sz="1544" dirty="0">
                <a:solidFill>
                  <a:prstClr val="black"/>
                </a:solidFill>
                <a:latin typeface="Calibri" panose="020F0502020204030204" pitchFamily="34" charset="0"/>
              </a:rPr>
              <a:t>Additional Info:</a:t>
            </a:r>
            <a:endParaRPr lang="en-US" sz="1544" b="1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prstClr val="black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Talk begins </a:t>
            </a: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at the top of the hour and lasts 60 minutes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For volume control, use your master volume controls and try headphones if it’s too low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Submit questions at any time using the Q&amp;A window (type your question and click “Submit”)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On the bottom panel you’ll find a number of widgets, including Twitter and sharing apps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If you are experiencing any issues, try refreshing your browser or relaunching your session</a:t>
            </a:r>
          </a:p>
          <a:p>
            <a:pPr marL="1260012" lvl="2" indent="-252002" defTabSz="503927">
              <a:defRPr/>
            </a:pPr>
            <a:r>
              <a:rPr lang="en-US" altLang="en-US" sz="1400" dirty="0">
                <a:solidFill>
                  <a:srgbClr val="2B2B2B"/>
                </a:solidFill>
                <a:latin typeface="Calibri" panose="020F0502020204030204" pitchFamily="34" charset="0"/>
                <a:ea typeface="MS PGothic" pitchFamily="34" charset="-128"/>
                <a:cs typeface="Arial" panose="020B0604020202020204" pitchFamily="34" charset="0"/>
              </a:rPr>
              <a:t>At the end of the presentation, please help us improve our talks by taking the experience survey that opens in a new window (you can also click on it at any time in the Resources window)</a:t>
            </a:r>
          </a:p>
          <a:p>
            <a:pPr marL="1260012" lvl="2" indent="-252002" defTabSz="503927">
              <a:defRPr/>
            </a:pPr>
            <a:r>
              <a:rPr lang="en-US" altLang="en-US" sz="1400" dirty="0">
                <a:solidFill>
                  <a:srgbClr val="2B2B2B"/>
                </a:solidFill>
                <a:latin typeface="Calibri" panose="020F0502020204030204" pitchFamily="34" charset="0"/>
                <a:ea typeface="MS PGothic" pitchFamily="34" charset="-128"/>
                <a:cs typeface="Arial" panose="020B0604020202020204" pitchFamily="34" charset="0"/>
              </a:rPr>
              <a:t>This session is being recorded and will be archived for on-demand viewing. You’ll receive an email when it’s available.</a:t>
            </a:r>
          </a:p>
        </p:txBody>
      </p:sp>
    </p:spTree>
    <p:extLst>
      <p:ext uri="{BB962C8B-B14F-4D97-AF65-F5344CB8AC3E}">
        <p14:creationId xmlns:p14="http://schemas.microsoft.com/office/powerpoint/2010/main" val="1617252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020" y="1007594"/>
            <a:ext cx="9576594" cy="2688167"/>
          </a:xfrm>
        </p:spPr>
        <p:txBody>
          <a:bodyPr>
            <a:normAutofit fontScale="90000"/>
          </a:bodyPr>
          <a:lstStyle/>
          <a:p>
            <a:br>
              <a:rPr lang="en-US" sz="4409" b="1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r>
              <a:rPr lang="en-US" sz="4409" b="1" dirty="0">
                <a:solidFill>
                  <a:prstClr val="black"/>
                </a:solidFill>
                <a:latin typeface="Calibri" panose="020F0502020204030204" pitchFamily="34" charset="0"/>
              </a:rPr>
              <a:t>Democratizing AI: Creating Cognitive AI Assistants with No Coding</a:t>
            </a:r>
            <a:br>
              <a:rPr lang="en-US" sz="4409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br>
              <a:rPr lang="en-US" sz="3528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3528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ja-JP" sz="3417" dirty="0">
                <a:latin typeface="Arial" panose="020B0604020202020204" pitchFamily="34" charset="0"/>
                <a:cs typeface="Arial" panose="020B0604020202020204" pitchFamily="34" charset="0"/>
              </a:rPr>
              <a:t>Speaker: Michelle Zhou</a:t>
            </a:r>
            <a:br>
              <a:rPr lang="en-US" altLang="ja-JP" sz="3417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4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AA77E11-7472-024B-BA22-01A3E2B89590}"/>
              </a:ext>
            </a:extLst>
          </p:cNvPr>
          <p:cNvSpPr txBox="1"/>
          <p:nvPr/>
        </p:nvSpPr>
        <p:spPr>
          <a:xfrm>
            <a:off x="3117323" y="3710476"/>
            <a:ext cx="4368271" cy="11103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8010">
              <a:defRPr/>
            </a:pPr>
            <a:endParaRPr lang="en-US" altLang="ja-JP" sz="2205" dirty="0">
              <a:solidFill>
                <a:prstClr val="black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defTabSz="1008010">
              <a:defRPr/>
            </a:pPr>
            <a:endParaRPr lang="en-US" altLang="ja-JP" sz="2205" dirty="0">
              <a:solidFill>
                <a:prstClr val="black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defTabSz="1008010">
              <a:defRPr/>
            </a:pPr>
            <a:r>
              <a:rPr lang="en-US" altLang="ja-JP" sz="2205" dirty="0">
                <a:solidFill>
                  <a:prstClr val="black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   Moderator: </a:t>
            </a:r>
            <a:r>
              <a:rPr lang="en-US" sz="220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Wenxi Chen</a:t>
            </a:r>
            <a:endParaRPr lang="en-US" sz="2205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8" name="Picture 2" descr="https://lh5.googleusercontent.com/4FSe8yQSuqKQLTVLiuphhhqCVh4UIUYmndgNgjk0lL6-9y-IeWA-i_ZBQcMvtDMOvBVxJl8635JOukZ3y_lSae7YAo2b3soUTel2ml_BmGiG-bPWhnliDIGyeRGqLoHFn15iTgQ8_Lw">
            <a:extLst>
              <a:ext uri="{FF2B5EF4-FFF2-40B4-BE49-F238E27FC236}">
                <a16:creationId xmlns:a16="http://schemas.microsoft.com/office/drawing/2014/main" id="{11C4B6B1-2387-4569-9394-EB8ADAF458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0" y="583"/>
            <a:ext cx="756047" cy="75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5435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176072" y="820615"/>
            <a:ext cx="8316516" cy="1931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792" tIns="50397" rIns="100792" bIns="50397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0" lvl="1" indent="0" defTabSz="503960">
              <a:buNone/>
              <a:defRPr/>
            </a:pPr>
            <a:r>
              <a:rPr lang="en-US" altLang="ja-JP" sz="1544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For Scientists, Programmers, Designers, and Managers:</a:t>
            </a:r>
          </a:p>
          <a:p>
            <a:pPr marL="314961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ja-JP" sz="1544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Learning Center - </a:t>
            </a:r>
            <a:r>
              <a:rPr lang="en-US" altLang="ja-JP" sz="1544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  <a:hlinkClick r:id="rId2"/>
              </a:rPr>
              <a:t>https://learning.acm.org</a:t>
            </a:r>
            <a:endParaRPr lang="en-US" altLang="ja-JP" sz="1544" dirty="0">
              <a:solidFill>
                <a:prstClr val="black"/>
              </a:solidFill>
              <a:latin typeface="Calibri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marL="755965" lvl="2" indent="-252002" defTabSz="503960">
              <a:buFont typeface="Arial" panose="020B0604020202020204" pitchFamily="34" charset="0"/>
              <a:buChar char="•"/>
              <a:defRPr/>
            </a:pPr>
            <a:r>
              <a:rPr lang="en-US" altLang="ja-JP" sz="132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View past </a:t>
            </a:r>
            <a:r>
              <a:rPr lang="en-US" altLang="ja-JP" sz="1320" dirty="0" err="1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TechTalks</a:t>
            </a:r>
            <a:r>
              <a:rPr lang="en-US" altLang="ja-JP" sz="132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 with top inventors, innovators, entrepreneurs, &amp; award winners</a:t>
            </a:r>
          </a:p>
          <a:p>
            <a:pPr marL="755965" lvl="2" indent="-252002" defTabSz="503960">
              <a:buFont typeface="Arial" panose="020B0604020202020204" pitchFamily="34" charset="0"/>
              <a:buChar char="•"/>
              <a:defRPr/>
            </a:pPr>
            <a:r>
              <a:rPr lang="en-US" altLang="ja-JP" sz="132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Access to </a:t>
            </a:r>
            <a:r>
              <a:rPr lang="en-US" altLang="en-US" sz="1320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O’Reilly </a:t>
            </a:r>
            <a:r>
              <a:rPr lang="en-US" altLang="ja-JP" sz="132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Learning Platform – technical books, video courses, &amp; learning paths</a:t>
            </a:r>
          </a:p>
          <a:p>
            <a:pPr marL="755965" lvl="2" indent="-252002" defTabSz="503960">
              <a:buFont typeface="Arial" panose="020B0604020202020204" pitchFamily="34" charset="0"/>
              <a:buChar char="•"/>
              <a:defRPr/>
            </a:pPr>
            <a:r>
              <a:rPr lang="en-US" altLang="ja-JP" sz="132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Access to Skillsoft Training &amp; ScienceDirect – vendor certification prep, technical books &amp; courses</a:t>
            </a:r>
          </a:p>
          <a:p>
            <a:pPr marL="755965" lvl="2" indent="-252002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32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Listen to our </a:t>
            </a:r>
            <a:r>
              <a:rPr lang="en-US" altLang="en-US" sz="1320" dirty="0" err="1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ByteCast</a:t>
            </a:r>
            <a:r>
              <a:rPr lang="en-US" altLang="en-US" sz="1320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 interviews with top computing luminaries and visionary researchers &amp; entrepreneurs</a:t>
            </a:r>
          </a:p>
          <a:p>
            <a:pPr marL="755965" lvl="2" indent="-252002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320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Check out the new ACM Selects – themed shortlists of learning resources curated by subject matter experts </a:t>
            </a:r>
          </a:p>
          <a:p>
            <a:pPr marL="314961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544" dirty="0">
                <a:solidFill>
                  <a:prstClr val="black"/>
                </a:solidFill>
                <a:latin typeface="Calibri"/>
                <a:ea typeface="MS PGothic" pitchFamily="34" charset="-128"/>
                <a:cs typeface="Arial" panose="020B0604020202020204" pitchFamily="34" charset="0"/>
              </a:rPr>
              <a:t>Ethical Responsibility – </a:t>
            </a:r>
            <a:r>
              <a:rPr lang="en-US" altLang="en-US" sz="1544" dirty="0">
                <a:solidFill>
                  <a:prstClr val="black"/>
                </a:solidFill>
                <a:latin typeface="Calibri"/>
                <a:ea typeface="MS PGothic" pitchFamily="34" charset="-128"/>
                <a:cs typeface="Arial" panose="020B0604020202020204" pitchFamily="34" charset="0"/>
                <a:hlinkClick r:id="rId3"/>
              </a:rPr>
              <a:t>https://ethics.acm.org</a:t>
            </a:r>
            <a:r>
              <a:rPr lang="en-US" altLang="en-US" sz="1544" dirty="0">
                <a:solidFill>
                  <a:prstClr val="black"/>
                </a:solidFill>
                <a:latin typeface="Calibri"/>
                <a:ea typeface="MS PGothic" pitchFamily="34" charset="-128"/>
                <a:cs typeface="Arial" panose="020B0604020202020204" pitchFamily="34" charset="0"/>
              </a:rPr>
              <a:t> </a:t>
            </a:r>
            <a:br>
              <a:rPr lang="en-US" altLang="en-US" sz="1598" dirty="0">
                <a:solidFill>
                  <a:prstClr val="black"/>
                </a:solidFill>
                <a:latin typeface="Calibri"/>
                <a:ea typeface="MS PGothic" pitchFamily="34" charset="-128"/>
              </a:rPr>
            </a:br>
            <a:endParaRPr lang="en-US" altLang="en-US" sz="1598" dirty="0">
              <a:solidFill>
                <a:prstClr val="black"/>
              </a:solidFill>
              <a:latin typeface="Calibri"/>
              <a:ea typeface="MS PGothic" pitchFamily="34" charset="-128"/>
            </a:endParaRPr>
          </a:p>
          <a:p>
            <a:pPr marL="503935" lvl="1" indent="0" defTabSz="503960">
              <a:buNone/>
              <a:defRPr/>
            </a:pPr>
            <a:endParaRPr lang="en-US" altLang="en-US" sz="1378" dirty="0">
              <a:solidFill>
                <a:prstClr val="black"/>
              </a:solidFill>
              <a:latin typeface="Calibri"/>
              <a:ea typeface="MS PGothic" pitchFamily="34" charset="-128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504031" y="178611"/>
            <a:ext cx="8988557" cy="703544"/>
          </a:xfrm>
          <a:prstGeom prst="rect">
            <a:avLst/>
          </a:prstGeom>
        </p:spPr>
        <p:txBody>
          <a:bodyPr lIns="100792" tIns="50397" rIns="100792" bIns="50397"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503960">
              <a:defRPr/>
            </a:pPr>
            <a:r>
              <a:rPr lang="en-US" sz="3859" dirty="0">
                <a:solidFill>
                  <a:srgbClr val="1EA3B5">
                    <a:lumMod val="75000"/>
                  </a:srgbClr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ACM.org Highlights</a:t>
            </a:r>
            <a:endParaRPr lang="en-US" sz="1874" u="sng" dirty="0">
              <a:solidFill>
                <a:srgbClr val="6BBCD8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AE8CF15-B4D7-FD4E-B29B-6337DB9C2ED1}"/>
              </a:ext>
            </a:extLst>
          </p:cNvPr>
          <p:cNvSpPr txBox="1"/>
          <p:nvPr/>
        </p:nvSpPr>
        <p:spPr>
          <a:xfrm>
            <a:off x="4536280" y="2958475"/>
            <a:ext cx="4704292" cy="2162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4961" lvl="1" defTabSz="503960">
              <a:defRPr/>
            </a:pPr>
            <a:r>
              <a:rPr lang="en-US" altLang="ja-JP" sz="1544" u="sng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Popular Publications &amp; Research Papers</a:t>
            </a:r>
            <a:endParaRPr lang="en-US" altLang="en-US" sz="1433" b="1" i="1" u="sng" dirty="0">
              <a:solidFill>
                <a:prstClr val="black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Communications of the ACM - </a:t>
            </a:r>
            <a:r>
              <a:rPr lang="en-US" altLang="en-US" sz="1433" u="sng" dirty="0">
                <a:solidFill>
                  <a:srgbClr val="1EA3B5">
                    <a:lumMod val="75000"/>
                  </a:srgbClr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  <a:hlinkClick r:id="rId4"/>
              </a:rPr>
              <a:t>http://cacm.acm.org</a:t>
            </a: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Queue Magazine</a:t>
            </a:r>
            <a:r>
              <a:rPr lang="en-US" altLang="en-US" sz="1433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 - </a:t>
            </a:r>
            <a:r>
              <a:rPr lang="en-US" altLang="en-US" sz="1433" u="sng" dirty="0">
                <a:solidFill>
                  <a:srgbClr val="1EA3B5">
                    <a:lumMod val="75000"/>
                  </a:srgbClr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  <a:hlinkClick r:id="rId5"/>
              </a:rPr>
              <a:t>http://queue.acm.org</a:t>
            </a:r>
            <a:endParaRPr lang="en-US" altLang="en-US" sz="1433" u="sng" dirty="0">
              <a:solidFill>
                <a:srgbClr val="1EA3B5">
                  <a:lumMod val="75000"/>
                </a:srgbClr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Digital Library - </a:t>
            </a:r>
            <a:r>
              <a:rPr lang="en-US" altLang="en-US" sz="1433" u="sng" dirty="0">
                <a:solidFill>
                  <a:srgbClr val="1EA3B5">
                    <a:lumMod val="75000"/>
                  </a:srgbClr>
                </a:solidFill>
                <a:latin typeface="Calibri"/>
                <a:ea typeface="MS PGothic" pitchFamily="34" charset="-128"/>
                <a:hlinkClick r:id="rId6"/>
              </a:rPr>
              <a:t>http://dl.acm.org</a:t>
            </a:r>
            <a:endParaRPr lang="en-US" altLang="en-US" sz="1433" u="sng" dirty="0">
              <a:solidFill>
                <a:srgbClr val="1EA3B5">
                  <a:lumMod val="75000"/>
                </a:srgbClr>
              </a:solidFill>
              <a:latin typeface="Calibri"/>
              <a:ea typeface="MS PGothic" pitchFamily="34" charset="-128"/>
            </a:endParaRPr>
          </a:p>
          <a:p>
            <a:pPr marL="314961" lvl="1" defTabSz="503960">
              <a:defRPr/>
            </a:pPr>
            <a:endParaRPr lang="en-US" altLang="en-US" sz="882" u="sng" dirty="0">
              <a:solidFill>
                <a:srgbClr val="1EA3B5">
                  <a:lumMod val="75000"/>
                </a:srgbClr>
              </a:solidFill>
              <a:latin typeface="Calibri"/>
              <a:ea typeface="MS PGothic" pitchFamily="34" charset="-128"/>
            </a:endParaRPr>
          </a:p>
          <a:p>
            <a:pPr marL="314961" lvl="1" defTabSz="503960">
              <a:defRPr/>
            </a:pPr>
            <a:endParaRPr lang="en-US" altLang="en-US" sz="882" u="sng" dirty="0">
              <a:solidFill>
                <a:srgbClr val="1EA3B5">
                  <a:lumMod val="75000"/>
                </a:srgbClr>
              </a:solidFill>
              <a:latin typeface="Calibri"/>
              <a:ea typeface="MS PGothic" pitchFamily="34" charset="-128"/>
            </a:endParaRPr>
          </a:p>
          <a:p>
            <a:pPr marL="314961" lvl="1" defTabSz="503960">
              <a:defRPr/>
            </a:pPr>
            <a:r>
              <a:rPr lang="en-US" altLang="ja-JP" sz="1544" u="sng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Major Conferences, Events, &amp; Recognition </a:t>
            </a:r>
            <a:endParaRPr lang="en-US" altLang="en-US" sz="1433" b="1" i="1" u="sng" dirty="0">
              <a:solidFill>
                <a:prstClr val="black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i="1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  <a:hlinkClick r:id="" action="ppaction://noaction"/>
              </a:rPr>
              <a:t>https://www.acm.org/conferences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i="1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  <a:hlinkClick r:id="" action="ppaction://noaction"/>
              </a:rPr>
              <a:t>https://www.acm.org/chapters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i="1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  <a:hlinkClick r:id="" action="ppaction://noaction"/>
              </a:rPr>
              <a:t>https://awards.acm.org</a:t>
            </a:r>
            <a:endParaRPr lang="en-US" altLang="en-US" sz="1433" i="1" dirty="0">
              <a:solidFill>
                <a:prstClr val="black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2CD5CE9-0B59-6A4D-8088-054E80DB9242}"/>
              </a:ext>
            </a:extLst>
          </p:cNvPr>
          <p:cNvSpPr txBox="1"/>
          <p:nvPr/>
        </p:nvSpPr>
        <p:spPr>
          <a:xfrm>
            <a:off x="840052" y="2937110"/>
            <a:ext cx="3444214" cy="2314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4961" lvl="1" defTabSz="503960">
              <a:defRPr/>
            </a:pPr>
            <a:r>
              <a:rPr lang="en-US" altLang="ja-JP" sz="1544" u="sng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By the Numbers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2,200,000+ content readers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1,800,000+ DL research citations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$1,000,000 Turing Award prize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100,000+ global members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1200+ Fellows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700+ chapters globally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170+ yearly conferences globally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100+ yearly awards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70+ Turing Award Laureates</a:t>
            </a:r>
          </a:p>
        </p:txBody>
      </p:sp>
      <p:pic>
        <p:nvPicPr>
          <p:cNvPr id="3" name="Picture 2" descr="https://lh5.googleusercontent.com/4FSe8yQSuqKQLTVLiuphhhqCVh4UIUYmndgNgjk0lL6-9y-IeWA-i_ZBQcMvtDMOvBVxJl8635JOukZ3y_lSae7YAo2b3soUTel2ml_BmGiG-bPWhnliDIGyeRGqLoHFn15iTgQ8_Lw">
            <a:extLst>
              <a:ext uri="{FF2B5EF4-FFF2-40B4-BE49-F238E27FC236}">
                <a16:creationId xmlns:a16="http://schemas.microsoft.com/office/drawing/2014/main" id="{19F2988F-D38D-42AB-8A6A-829532635E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0" y="583"/>
            <a:ext cx="756047" cy="75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1197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504031" y="178611"/>
            <a:ext cx="8988557" cy="703544"/>
          </a:xfrm>
          <a:prstGeom prst="rect">
            <a:avLst/>
          </a:prstGeom>
        </p:spPr>
        <p:txBody>
          <a:bodyPr lIns="100792" tIns="50397" rIns="100792" bIns="50397"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503960">
              <a:defRPr/>
            </a:pPr>
            <a:r>
              <a:rPr lang="en-US" sz="3859" dirty="0">
                <a:solidFill>
                  <a:srgbClr val="1EA3B5">
                    <a:lumMod val="75000"/>
                  </a:srgbClr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Welcome</a:t>
            </a:r>
            <a:endParaRPr lang="en-US" sz="1874" u="sng" dirty="0">
              <a:solidFill>
                <a:srgbClr val="6BBCD8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" descr="https://lh5.googleusercontent.com/4FSe8yQSuqKQLTVLiuphhhqCVh4UIUYmndgNgjk0lL6-9y-IeWA-i_ZBQcMvtDMOvBVxJl8635JOukZ3y_lSae7YAo2b3soUTel2ml_BmGiG-bPWhnliDIGyeRGqLoHFn15iTgQ8_Lw">
            <a:extLst>
              <a:ext uri="{FF2B5EF4-FFF2-40B4-BE49-F238E27FC236}">
                <a16:creationId xmlns:a16="http://schemas.microsoft.com/office/drawing/2014/main" id="{1DAE931A-21B0-924E-A180-335B88557A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0" y="583"/>
            <a:ext cx="756047" cy="75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>
            <a:extLst>
              <a:ext uri="{FF2B5EF4-FFF2-40B4-BE49-F238E27FC236}">
                <a16:creationId xmlns:a16="http://schemas.microsoft.com/office/drawing/2014/main" id="{791B86B0-8E7D-CB43-8519-CF57427051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8088" y="961659"/>
            <a:ext cx="6594409" cy="1869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786" tIns="50393" rIns="100786" bIns="50393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504005" lvl="1" indent="0" algn="ctr" defTabSz="503927">
              <a:buNone/>
            </a:pPr>
            <a:r>
              <a:rPr lang="en-US" altLang="ja-JP" sz="1984" dirty="0">
                <a:solidFill>
                  <a:prstClr val="black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“</a:t>
            </a:r>
            <a:r>
              <a:rPr lang="en-US" sz="1984" b="1" dirty="0">
                <a:solidFill>
                  <a:prstClr val="black"/>
                </a:solidFill>
                <a:latin typeface="Calibri" panose="020F0502020204030204" pitchFamily="34" charset="0"/>
              </a:rPr>
              <a:t>Democratizing AI: Creating Cognitive AI Assistants </a:t>
            </a:r>
            <a:br>
              <a:rPr lang="en-US" sz="1984" b="1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r>
              <a:rPr lang="en-US" sz="1984" b="1" dirty="0">
                <a:solidFill>
                  <a:prstClr val="black"/>
                </a:solidFill>
                <a:latin typeface="Calibri" panose="020F0502020204030204" pitchFamily="34" charset="0"/>
              </a:rPr>
              <a:t>with No Coding</a:t>
            </a: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”</a:t>
            </a:r>
          </a:p>
          <a:p>
            <a:pPr marL="504005" lvl="1" indent="0" algn="ctr" defTabSz="503927">
              <a:buNone/>
              <a:defRPr/>
            </a:pPr>
            <a:r>
              <a:rPr lang="en-US" sz="1984" b="1" dirty="0">
                <a:solidFill>
                  <a:prstClr val="black"/>
                </a:solidFill>
                <a:latin typeface="Calibri" panose="020F0502020204030204" pitchFamily="34" charset="0"/>
              </a:rPr>
              <a:t>Michelle Zhou</a:t>
            </a:r>
          </a:p>
          <a:p>
            <a:pPr marL="504005" lvl="1" indent="0" algn="ctr" defTabSz="503927">
              <a:buNone/>
              <a:defRPr/>
            </a:pP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Twitter Hashtag</a:t>
            </a:r>
            <a:r>
              <a:rPr lang="en-US" altLang="ja-JP" sz="1984" dirty="0">
                <a:solidFill>
                  <a:srgbClr val="1EA3B5">
                    <a:lumMod val="75000"/>
                  </a:srgbClr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: </a:t>
            </a:r>
            <a:r>
              <a:rPr lang="en-US" altLang="ja-JP" sz="1984" dirty="0">
                <a:solidFill>
                  <a:srgbClr val="1EA3B5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#ACMLearning</a:t>
            </a:r>
          </a:p>
          <a:p>
            <a:pPr marL="503992" lvl="1" indent="0" algn="ctr" defTabSz="503916">
              <a:buNone/>
              <a:defRPr/>
            </a:pP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Tweet questions &amp; comments to</a:t>
            </a:r>
            <a:r>
              <a:rPr lang="en-US" altLang="ja-JP" sz="1984" dirty="0">
                <a:solidFill>
                  <a:srgbClr val="1EA3B5">
                    <a:lumMod val="75000"/>
                  </a:srgbClr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: </a:t>
            </a:r>
            <a:r>
              <a:rPr lang="en-US" altLang="ja-JP" sz="1984" dirty="0">
                <a:solidFill>
                  <a:srgbClr val="1EA3B5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@</a:t>
            </a:r>
            <a:r>
              <a:rPr lang="en-US" altLang="ja-JP" sz="1984" dirty="0" err="1">
                <a:solidFill>
                  <a:srgbClr val="1EA3B5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ACMeducation</a:t>
            </a:r>
            <a:endParaRPr lang="en-US" altLang="ja-JP" sz="1984" dirty="0">
              <a:solidFill>
                <a:srgbClr val="1EA3B5"/>
              </a:solidFill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marL="503992" lvl="1" indent="0" algn="ctr" defTabSz="503916">
              <a:buNone/>
              <a:defRPr/>
            </a:pP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Post-Talk Discourse: </a:t>
            </a: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  <a:hlinkClick r:id="rId3"/>
              </a:rPr>
              <a:t>https://on.acm.org</a:t>
            </a:r>
            <a:endParaRPr lang="en-US" sz="1984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7ABDBE34-4C4C-3A49-AA7B-E74AA2CADF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3043" y="3129706"/>
            <a:ext cx="8694539" cy="2085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786" tIns="50393" rIns="100786" bIns="50393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504005" lvl="1" indent="0" defTabSz="503927">
              <a:buNone/>
              <a:defRPr/>
            </a:pPr>
            <a:r>
              <a:rPr lang="en-US" sz="1544" dirty="0">
                <a:solidFill>
                  <a:prstClr val="black"/>
                </a:solidFill>
                <a:latin typeface="Calibri" panose="020F0502020204030204" pitchFamily="34" charset="0"/>
              </a:rPr>
              <a:t>Additional Info:</a:t>
            </a:r>
            <a:endParaRPr lang="en-US" sz="1544" b="1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prstClr val="black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Talk begins </a:t>
            </a: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at the top of the hour and lasts 60 minutes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For volume control, use your master volume controls and try headphones if it’s too low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Submit questions at any time using the Q&amp;A window (type your question and click “Submit”)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On the bottom panel you’ll find a number of widgets, including Twitter and sharing apps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If you are experiencing any issues, try refreshing your browser or relaunching your session</a:t>
            </a:r>
          </a:p>
          <a:p>
            <a:pPr marL="1260012" lvl="2" indent="-252002" defTabSz="503927">
              <a:defRPr/>
            </a:pPr>
            <a:r>
              <a:rPr lang="en-US" altLang="en-US" sz="1400" dirty="0">
                <a:solidFill>
                  <a:srgbClr val="2B2B2B"/>
                </a:solidFill>
                <a:latin typeface="Calibri" panose="020F0502020204030204" pitchFamily="34" charset="0"/>
                <a:ea typeface="MS PGothic" pitchFamily="34" charset="-128"/>
                <a:cs typeface="Arial" panose="020B0604020202020204" pitchFamily="34" charset="0"/>
              </a:rPr>
              <a:t>At the end of the presentation, please help us improve our talks by taking the experience survey that opens in a new window (you can also click on it at any time in the Resources window)</a:t>
            </a:r>
          </a:p>
          <a:p>
            <a:pPr marL="1260012" lvl="2" indent="-252002" defTabSz="503927">
              <a:defRPr/>
            </a:pPr>
            <a:r>
              <a:rPr lang="en-US" altLang="en-US" sz="1400" dirty="0">
                <a:solidFill>
                  <a:srgbClr val="2B2B2B"/>
                </a:solidFill>
                <a:latin typeface="Calibri" panose="020F0502020204030204" pitchFamily="34" charset="0"/>
                <a:ea typeface="MS PGothic" pitchFamily="34" charset="-128"/>
                <a:cs typeface="Arial" panose="020B0604020202020204" pitchFamily="34" charset="0"/>
              </a:rPr>
              <a:t>This session is being recorded and will be archived for on-demand viewing. You’ll receive an email when it’s available.</a:t>
            </a:r>
          </a:p>
        </p:txBody>
      </p:sp>
    </p:spTree>
    <p:extLst>
      <p:ext uri="{BB962C8B-B14F-4D97-AF65-F5344CB8AC3E}">
        <p14:creationId xmlns:p14="http://schemas.microsoft.com/office/powerpoint/2010/main" val="30621011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588036" y="159973"/>
            <a:ext cx="8988557" cy="703544"/>
          </a:xfrm>
          <a:prstGeom prst="rect">
            <a:avLst/>
          </a:prstGeom>
        </p:spPr>
        <p:txBody>
          <a:bodyPr lIns="100792" tIns="50397" rIns="100792" bIns="50397"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503960">
              <a:defRPr/>
            </a:pPr>
            <a:r>
              <a:rPr lang="en-US" sz="3859" dirty="0">
                <a:solidFill>
                  <a:srgbClr val="1EA3B5">
                    <a:lumMod val="75000"/>
                  </a:srgbClr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The Learning Continues…</a:t>
            </a:r>
            <a:endParaRPr lang="en-US" sz="1874" u="sng" dirty="0">
              <a:solidFill>
                <a:srgbClr val="6BBCD8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791B86B0-8E7D-CB43-8519-CF57427051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044" y="916020"/>
            <a:ext cx="8568531" cy="4594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786" tIns="50393" rIns="100786" bIns="50393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504005" lvl="1" indent="0" defTabSz="503927">
              <a:buNone/>
              <a:defRPr/>
            </a:pPr>
            <a:endParaRPr lang="en-US" altLang="en-US" sz="1544" dirty="0">
              <a:solidFill>
                <a:srgbClr val="2B2B2B"/>
              </a:solidFill>
              <a:latin typeface="Calibri" panose="020F0502020204030204" pitchFamily="34" charset="0"/>
              <a:ea typeface="MS PGothic" pitchFamily="34" charset="-128"/>
              <a:cs typeface="Arial" panose="020B0604020202020204" pitchFamily="34" charset="0"/>
            </a:endParaRPr>
          </a:p>
          <a:p>
            <a:pPr marL="504005" lvl="1" indent="0" algn="ctr" defTabSz="503927">
              <a:buNone/>
              <a:defRPr/>
            </a:pPr>
            <a:endParaRPr lang="en-US" sz="882" b="1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2425" dirty="0" err="1">
                <a:solidFill>
                  <a:prstClr val="black"/>
                </a:solidFill>
                <a:latin typeface="Calibri" panose="020F0502020204030204" pitchFamily="34" charset="0"/>
              </a:rPr>
              <a:t>TechTalk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 Discourse Forum: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2"/>
              </a:rPr>
              <a:t>https://on.acm.org</a:t>
            </a: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2425" dirty="0" err="1">
                <a:solidFill>
                  <a:prstClr val="black"/>
                </a:solidFill>
                <a:latin typeface="Calibri" panose="020F0502020204030204" pitchFamily="34" charset="0"/>
              </a:rPr>
              <a:t>TechTalk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 Inquiries: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3"/>
              </a:rPr>
              <a:t>learning@acm.org</a:t>
            </a: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2425" dirty="0" err="1">
                <a:solidFill>
                  <a:prstClr val="black"/>
                </a:solidFill>
                <a:latin typeface="Calibri" panose="020F0502020204030204" pitchFamily="34" charset="0"/>
              </a:rPr>
              <a:t>TechTalk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 Archives: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4"/>
              </a:rPr>
              <a:t>https://learning.acm.org/techtalks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 </a:t>
            </a:r>
          </a:p>
          <a:p>
            <a:pPr marL="504005" lvl="1" indent="0" algn="ctr" defTabSz="503927">
              <a:buNone/>
              <a:defRPr/>
            </a:pP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Learning Center: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5"/>
              </a:rPr>
              <a:t>https://learning.acm.org</a:t>
            </a: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ACM Selects: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6"/>
              </a:rPr>
              <a:t>https://selects.acm.org/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 </a:t>
            </a:r>
          </a:p>
          <a:p>
            <a:pPr marL="504005" lvl="1" indent="0" algn="ctr" defTabSz="503927">
              <a:buNone/>
              <a:defRPr/>
            </a:pP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Professional Ethics: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7"/>
              </a:rPr>
              <a:t>https://ethics.acm.org</a:t>
            </a: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2425" i="1" dirty="0">
                <a:solidFill>
                  <a:prstClr val="black"/>
                </a:solidFill>
                <a:latin typeface="Calibri" panose="020F0502020204030204" pitchFamily="34" charset="0"/>
              </a:rPr>
              <a:t>Queue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 Magazine: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8"/>
              </a:rPr>
              <a:t>https://queue.acm.org</a:t>
            </a: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2425" i="1" dirty="0">
                <a:solidFill>
                  <a:prstClr val="black"/>
                </a:solidFill>
                <a:latin typeface="Calibri" panose="020F0502020204030204" pitchFamily="34" charset="0"/>
              </a:rPr>
              <a:t>ACM Transactions on Interactive Intelligent Systems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(</a:t>
            </a:r>
            <a:r>
              <a:rPr lang="en-US" sz="2425" dirty="0" err="1">
                <a:solidFill>
                  <a:prstClr val="black"/>
                </a:solidFill>
                <a:latin typeface="Calibri" panose="020F0502020204030204" pitchFamily="34" charset="0"/>
              </a:rPr>
              <a:t>TiiS</a:t>
            </a:r>
            <a:r>
              <a:rPr lang="en-US" sz="2425">
                <a:solidFill>
                  <a:prstClr val="black"/>
                </a:solidFill>
                <a:latin typeface="Calibri" panose="020F0502020204030204" pitchFamily="34" charset="0"/>
              </a:rPr>
              <a:t>): </a:t>
            </a:r>
            <a:r>
              <a:rPr lang="en-US" sz="2425">
                <a:solidFill>
                  <a:prstClr val="black"/>
                </a:solidFill>
                <a:latin typeface="Calibri" panose="020F0502020204030204" pitchFamily="34" charset="0"/>
                <a:hlinkClick r:id="rId9"/>
              </a:rPr>
              <a:t>https://dl.acm.org/journal/tiis</a:t>
            </a:r>
            <a:r>
              <a:rPr lang="en-US" sz="2425">
                <a:solidFill>
                  <a:prstClr val="black"/>
                </a:solidFill>
                <a:latin typeface="Calibri" panose="020F0502020204030204" pitchFamily="34" charset="0"/>
              </a:rPr>
              <a:t> </a:t>
            </a:r>
            <a:b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b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endParaRPr lang="en-US" sz="1764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pic>
        <p:nvPicPr>
          <p:cNvPr id="2" name="Picture 2" descr="https://lh5.googleusercontent.com/4FSe8yQSuqKQLTVLiuphhhqCVh4UIUYmndgNgjk0lL6-9y-IeWA-i_ZBQcMvtDMOvBVxJl8635JOukZ3y_lSae7YAo2b3soUTel2ml_BmGiG-bPWhnliDIGyeRGqLoHFn15iTgQ8_Lw">
            <a:extLst>
              <a:ext uri="{FF2B5EF4-FFF2-40B4-BE49-F238E27FC236}">
                <a16:creationId xmlns:a16="http://schemas.microsoft.com/office/drawing/2014/main" id="{C8B0B2F8-669F-4D35-AA43-33DE2B276F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0" y="583"/>
            <a:ext cx="756047" cy="75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024429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5">
      <a:dk1>
        <a:sysClr val="windowText" lastClr="000000"/>
      </a:dk1>
      <a:lt1>
        <a:sysClr val="window" lastClr="FFFFFF"/>
      </a:lt1>
      <a:dk2>
        <a:srgbClr val="2B2B2B"/>
      </a:dk2>
      <a:lt2>
        <a:srgbClr val="D5D2C3"/>
      </a:lt2>
      <a:accent1>
        <a:srgbClr val="1EA3B5"/>
      </a:accent1>
      <a:accent2>
        <a:srgbClr val="EC541B"/>
      </a:accent2>
      <a:accent3>
        <a:srgbClr val="1AA756"/>
      </a:accent3>
      <a:accent4>
        <a:srgbClr val="E2151C"/>
      </a:accent4>
      <a:accent5>
        <a:srgbClr val="646464"/>
      </a:accent5>
      <a:accent6>
        <a:srgbClr val="DC3D08"/>
      </a:accent6>
      <a:hlink>
        <a:srgbClr val="1EA2B4"/>
      </a:hlink>
      <a:folHlink>
        <a:srgbClr val="1EA2B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3039</TotalTime>
  <Words>705</Words>
  <Application>Microsoft Office PowerPoint</Application>
  <PresentationFormat>Custom</PresentationFormat>
  <Paragraphs>74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Verdana</vt:lpstr>
      <vt:lpstr>1_Office Theme</vt:lpstr>
      <vt:lpstr>PowerPoint Presentation</vt:lpstr>
      <vt:lpstr> Democratizing AI: Creating Cognitive AI Assistants with No Coding   Speaker: Michelle Zhou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Stephanie Wehner - EWI</dc:creator>
  <dc:description/>
  <cp:lastModifiedBy>Yan Timanovsky</cp:lastModifiedBy>
  <cp:revision>157</cp:revision>
  <dcterms:created xsi:type="dcterms:W3CDTF">2019-08-19T07:57:21Z</dcterms:created>
  <dcterms:modified xsi:type="dcterms:W3CDTF">2021-04-13T13:45:33Z</dcterms:modified>
  <dc:language>en-US</dc:language>
</cp:coreProperties>
</file>